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66" r:id="rId3"/>
    <p:sldId id="257" r:id="rId4"/>
    <p:sldId id="267" r:id="rId5"/>
    <p:sldId id="259" r:id="rId6"/>
    <p:sldId id="260" r:id="rId7"/>
    <p:sldId id="268" r:id="rId8"/>
    <p:sldId id="261" r:id="rId9"/>
    <p:sldId id="269" r:id="rId10"/>
    <p:sldId id="262" r:id="rId11"/>
    <p:sldId id="270" r:id="rId12"/>
    <p:sldId id="271" r:id="rId13"/>
    <p:sldId id="263" r:id="rId14"/>
    <p:sldId id="272" r:id="rId15"/>
    <p:sldId id="264" r:id="rId16"/>
    <p:sldId id="273" r:id="rId17"/>
    <p:sldId id="274" r:id="rId18"/>
    <p:sldId id="265" r:id="rId19"/>
    <p:sldId id="275" r:id="rId20"/>
  </p:sldIdLst>
  <p:sldSz cx="14630400" cy="8229600"/>
  <p:notesSz cx="8229600" cy="14630400"/>
  <p:embeddedFontLst>
    <p:embeddedFont>
      <p:font typeface="DM Sans" pitchFamily="2" charset="0"/>
      <p:regular r:id="rId22"/>
      <p:bold r:id="rId23"/>
      <p:italic r:id="rId24"/>
    </p:embeddedFont>
    <p:embeddedFont>
      <p:font typeface="Libre Baskerville" panose="02000000000000000000" pitchFamily="2" charset="0"/>
      <p:regular r:id="rId25"/>
      <p:bold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0" d="100"/>
          <a:sy n="40" d="100"/>
        </p:scale>
        <p:origin x="2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00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B4834-0103-81B4-2155-B2338F560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B4B68B-E4F3-EB62-5F22-9654539E2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997EF-06A8-7A8D-2412-79607E840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A2BD2-E437-4CB9-4F3A-AC3066DC7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6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4801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20" b="1" i="0">
                <a:solidFill>
                  <a:srgbClr val="0078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346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052" y="192482"/>
            <a:ext cx="9182861" cy="480131"/>
          </a:xfrm>
        </p:spPr>
        <p:txBody>
          <a:bodyPr lIns="0" tIns="0" rIns="0" bIns="0"/>
          <a:lstStyle>
            <a:lvl1pPr>
              <a:defRPr sz="3120" b="1" i="0">
                <a:solidFill>
                  <a:srgbClr val="0078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574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052" y="192482"/>
            <a:ext cx="9182861" cy="480131"/>
          </a:xfrm>
        </p:spPr>
        <p:txBody>
          <a:bodyPr lIns="0" tIns="0" rIns="0" bIns="0"/>
          <a:lstStyle>
            <a:lvl1pPr>
              <a:defRPr sz="3120" b="1" i="0">
                <a:solidFill>
                  <a:srgbClr val="0078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954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052" y="192482"/>
            <a:ext cx="9182861" cy="480131"/>
          </a:xfrm>
        </p:spPr>
        <p:txBody>
          <a:bodyPr lIns="0" tIns="0" rIns="0" bIns="0"/>
          <a:lstStyle>
            <a:lvl1pPr>
              <a:defRPr sz="3120" b="1" i="0">
                <a:solidFill>
                  <a:srgbClr val="0078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414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5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87899"/>
            <a:ext cx="106680" cy="393954"/>
          </a:xfrm>
          <a:custGeom>
            <a:avLst/>
            <a:gdLst/>
            <a:ahLst/>
            <a:cxnLst/>
            <a:rect l="l" t="t" r="r" b="b"/>
            <a:pathLst>
              <a:path w="88900" h="328295">
                <a:moveTo>
                  <a:pt x="88779" y="0"/>
                </a:moveTo>
                <a:lnTo>
                  <a:pt x="0" y="0"/>
                </a:lnTo>
                <a:lnTo>
                  <a:pt x="0" y="328282"/>
                </a:lnTo>
                <a:lnTo>
                  <a:pt x="88779" y="328282"/>
                </a:lnTo>
                <a:lnTo>
                  <a:pt x="8877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216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052" y="192482"/>
            <a:ext cx="9182861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0078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5134" y="3491447"/>
            <a:ext cx="127718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80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48640">
        <a:defRPr>
          <a:latin typeface="+mn-lt"/>
          <a:ea typeface="+mn-ea"/>
          <a:cs typeface="+mn-cs"/>
        </a:defRPr>
      </a:lvl2pPr>
      <a:lvl3pPr marL="1097280">
        <a:defRPr>
          <a:latin typeface="+mn-lt"/>
          <a:ea typeface="+mn-ea"/>
          <a:cs typeface="+mn-cs"/>
        </a:defRPr>
      </a:lvl3pPr>
      <a:lvl4pPr marL="1645920">
        <a:defRPr>
          <a:latin typeface="+mn-lt"/>
          <a:ea typeface="+mn-ea"/>
          <a:cs typeface="+mn-cs"/>
        </a:defRPr>
      </a:lvl4pPr>
      <a:lvl5pPr marL="2194560">
        <a:defRPr>
          <a:latin typeface="+mn-lt"/>
          <a:ea typeface="+mn-ea"/>
          <a:cs typeface="+mn-cs"/>
        </a:defRPr>
      </a:lvl5pPr>
      <a:lvl6pPr marL="2743200">
        <a:defRPr>
          <a:latin typeface="+mn-lt"/>
          <a:ea typeface="+mn-ea"/>
          <a:cs typeface="+mn-cs"/>
        </a:defRPr>
      </a:lvl6pPr>
      <a:lvl7pPr marL="3291840">
        <a:defRPr>
          <a:latin typeface="+mn-lt"/>
          <a:ea typeface="+mn-ea"/>
          <a:cs typeface="+mn-cs"/>
        </a:defRPr>
      </a:lvl7pPr>
      <a:lvl8pPr marL="3840480">
        <a:defRPr>
          <a:latin typeface="+mn-lt"/>
          <a:ea typeface="+mn-ea"/>
          <a:cs typeface="+mn-cs"/>
        </a:defRPr>
      </a:lvl8pPr>
      <a:lvl9pPr marL="438912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48640">
        <a:defRPr>
          <a:latin typeface="+mn-lt"/>
          <a:ea typeface="+mn-ea"/>
          <a:cs typeface="+mn-cs"/>
        </a:defRPr>
      </a:lvl2pPr>
      <a:lvl3pPr marL="1097280">
        <a:defRPr>
          <a:latin typeface="+mn-lt"/>
          <a:ea typeface="+mn-ea"/>
          <a:cs typeface="+mn-cs"/>
        </a:defRPr>
      </a:lvl3pPr>
      <a:lvl4pPr marL="1645920">
        <a:defRPr>
          <a:latin typeface="+mn-lt"/>
          <a:ea typeface="+mn-ea"/>
          <a:cs typeface="+mn-cs"/>
        </a:defRPr>
      </a:lvl4pPr>
      <a:lvl5pPr marL="2194560">
        <a:defRPr>
          <a:latin typeface="+mn-lt"/>
          <a:ea typeface="+mn-ea"/>
          <a:cs typeface="+mn-cs"/>
        </a:defRPr>
      </a:lvl5pPr>
      <a:lvl6pPr marL="2743200">
        <a:defRPr>
          <a:latin typeface="+mn-lt"/>
          <a:ea typeface="+mn-ea"/>
          <a:cs typeface="+mn-cs"/>
        </a:defRPr>
      </a:lvl6pPr>
      <a:lvl7pPr marL="3291840">
        <a:defRPr>
          <a:latin typeface="+mn-lt"/>
          <a:ea typeface="+mn-ea"/>
          <a:cs typeface="+mn-cs"/>
        </a:defRPr>
      </a:lvl7pPr>
      <a:lvl8pPr marL="3840480">
        <a:defRPr>
          <a:latin typeface="+mn-lt"/>
          <a:ea typeface="+mn-ea"/>
          <a:cs typeface="+mn-cs"/>
        </a:defRPr>
      </a:lvl8pPr>
      <a:lvl9pPr marL="438912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BE4FF-7770-E2F6-5655-F9EF4E489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B5EA324-4C17-DCBE-2E4B-D955A5987582}"/>
              </a:ext>
            </a:extLst>
          </p:cNvPr>
          <p:cNvSpPr/>
          <p:nvPr/>
        </p:nvSpPr>
        <p:spPr>
          <a:xfrm>
            <a:off x="742708" y="3849149"/>
            <a:ext cx="12392526" cy="269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00206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COVID-19 Impact on ABC Company’s Parcel Delivery Business</a:t>
            </a:r>
            <a:endParaRPr lang="en-US" sz="5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113EB-42CD-BB00-39FF-16A1B47D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138" y="44877"/>
            <a:ext cx="6729905" cy="2550694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6ABCF338-347F-FD2D-8F52-A93265E6D382}"/>
              </a:ext>
            </a:extLst>
          </p:cNvPr>
          <p:cNvSpPr/>
          <p:nvPr/>
        </p:nvSpPr>
        <p:spPr>
          <a:xfrm>
            <a:off x="262449" y="7154562"/>
            <a:ext cx="3716425" cy="86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By: Evelyn &amp; Gracious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DATE:</a:t>
            </a:r>
            <a:r>
              <a:rPr lang="en-US" sz="1750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Dec 2025</a:t>
            </a:r>
            <a:endParaRPr lang="en-US" sz="175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5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6FFDB3B3-AA9B-5844-9060-7D67C09D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54"/>
            <a:ext cx="12701041" cy="5394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5B28E-9564-DB70-A154-8EA54F3C3D83}"/>
              </a:ext>
            </a:extLst>
          </p:cNvPr>
          <p:cNvSpPr txBox="1"/>
          <p:nvPr/>
        </p:nvSpPr>
        <p:spPr>
          <a:xfrm>
            <a:off x="293914" y="5393704"/>
            <a:ext cx="14042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Peak Season &amp; Operational Impact</a:t>
            </a:r>
          </a:p>
          <a:p>
            <a:r>
              <a:rPr lang="en-US" b="1" dirty="0"/>
              <a:t>2020 Volume Surge:</a:t>
            </a:r>
            <a:r>
              <a:rPr lang="en-US" dirty="0"/>
              <a:t> 2020 volumes were consistently higher than 2019, confirming that COVID-19 significantly increased peak season parcel demand.</a:t>
            </a:r>
          </a:p>
          <a:p>
            <a:r>
              <a:rPr lang="en-US" b="1" dirty="0"/>
              <a:t>Sustained Demand:</a:t>
            </a:r>
            <a:r>
              <a:rPr lang="en-US" dirty="0"/>
              <a:t> 2020 volumes peaked higher and maintained elevated levels longer, reflecting sustained e-commerce adoption during restrictions.</a:t>
            </a:r>
          </a:p>
          <a:p>
            <a:r>
              <a:rPr lang="en-US" b="1" dirty="0"/>
              <a:t>Key Takeaway (Revenue &amp; Planning):</a:t>
            </a:r>
            <a:r>
              <a:rPr lang="en-US" dirty="0"/>
              <a:t> Elevated volumes present a clear revenue opportunity, but demand proactive capacity and logistics planning to manage the higher baseline and peak.</a:t>
            </a:r>
          </a:p>
          <a:p>
            <a:r>
              <a:rPr lang="en-US" b="1" dirty="0"/>
              <a:t>Strategic Insight:</a:t>
            </a:r>
            <a:r>
              <a:rPr lang="en-US" dirty="0"/>
              <a:t> Expect a persistently higher baseline post-pandemic due to accelerated customer habit formation (Shift to online shopping)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5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0E51ED-40D4-12C4-31B5-3D9578A51C8F}"/>
              </a:ext>
            </a:extLst>
          </p:cNvPr>
          <p:cNvSpPr txBox="1"/>
          <p:nvPr/>
        </p:nvSpPr>
        <p:spPr>
          <a:xfrm>
            <a:off x="1" y="4487727"/>
            <a:ext cx="1463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Insights from Customer Group Distribution</a:t>
            </a:r>
          </a:p>
          <a:p>
            <a:endParaRPr lang="en-US" b="1" dirty="0"/>
          </a:p>
          <a:p>
            <a:r>
              <a:rPr lang="en-US" b="1" dirty="0"/>
              <a:t>Small Customers:</a:t>
            </a:r>
            <a:r>
              <a:rPr lang="en-US" dirty="0"/>
              <a:t> Experienced a </a:t>
            </a:r>
            <a:r>
              <a:rPr lang="en-US" b="1" dirty="0"/>
              <a:t>substantial decline (-20.81%)</a:t>
            </a:r>
            <a:r>
              <a:rPr lang="en-US" dirty="0"/>
              <a:t>, suggesting they were disproportionately impacted by the pandemic (closures/consolidation).</a:t>
            </a:r>
          </a:p>
          <a:p>
            <a:r>
              <a:rPr lang="en-US" b="1" dirty="0"/>
              <a:t>Medium Customers:</a:t>
            </a:r>
            <a:r>
              <a:rPr lang="en-US" dirty="0"/>
              <a:t> The largest source of new business, showing </a:t>
            </a:r>
            <a:r>
              <a:rPr lang="en-US" b="1" dirty="0"/>
              <a:t>significant growth (+34.48%)</a:t>
            </a:r>
            <a:r>
              <a:rPr lang="en-US" dirty="0"/>
              <a:t>, driving the overall customer base shift.</a:t>
            </a:r>
          </a:p>
          <a:p>
            <a:endParaRPr lang="en-US" dirty="0"/>
          </a:p>
          <a:p>
            <a:r>
              <a:rPr lang="en-US" b="1" dirty="0"/>
              <a:t>Large Customers:</a:t>
            </a:r>
            <a:r>
              <a:rPr lang="en-US" dirty="0"/>
              <a:t> Saw the highest </a:t>
            </a:r>
            <a:r>
              <a:rPr lang="en-US" b="1" dirty="0"/>
              <a:t>percentage growth (+46.67%)</a:t>
            </a:r>
            <a:r>
              <a:rPr lang="en-US" dirty="0"/>
              <a:t>, confirming accelerated volume acquisition in the higher-tier segments.</a:t>
            </a:r>
          </a:p>
          <a:p>
            <a:endParaRPr lang="en-US" dirty="0"/>
          </a:p>
          <a:p>
            <a:r>
              <a:rPr lang="en-US" b="1" dirty="0"/>
              <a:t>Strategic Shift:</a:t>
            </a:r>
            <a:r>
              <a:rPr lang="en-US" dirty="0"/>
              <a:t> The customer base reshaped toward higher-volume clients (Medium and Large). This indicates ABC's parcel business benefited from more active, larger clients during the pandemic.</a:t>
            </a:r>
          </a:p>
          <a:p>
            <a:endParaRPr lang="en-US" dirty="0"/>
          </a:p>
          <a:p>
            <a:r>
              <a:rPr lang="en-US" b="1" dirty="0"/>
              <a:t>Takeaway:</a:t>
            </a:r>
            <a:r>
              <a:rPr lang="en-US" dirty="0"/>
              <a:t> This shift confirms the reliance on higher-volume clients for revenue stability and requires prioritizing services for the Medium and Large segments.</a:t>
            </a:r>
          </a:p>
          <a:p>
            <a:endParaRPr lang="en-US" dirty="0"/>
          </a:p>
        </p:txBody>
      </p:sp>
      <p:pic>
        <p:nvPicPr>
          <p:cNvPr id="6" name="Picture 5" descr="A close-up of a pie chart&#10;&#10;AI-generated content may be incorrect.">
            <a:extLst>
              <a:ext uri="{FF2B5EF4-FFF2-40B4-BE49-F238E27FC236}">
                <a16:creationId xmlns:a16="http://schemas.microsoft.com/office/drawing/2014/main" id="{7BC51FD1-8E01-7A70-5BBC-A2846A54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15" y="0"/>
            <a:ext cx="1183005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447"/>
            <a:ext cx="5113020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Deep Dive: Customer Base Health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38386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FINDING: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While total customers decreased slightly, the new customer acquisition was limited and volatility was high among the 'Other' segment.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85461"/>
            <a:ext cx="8477726" cy="47474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69881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Lost Customers: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Primarily concentrated in the Small and Other segments.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93790" y="698611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Customers (0 parcels in 2019):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Minimal contribution to overall volume but represent future potential.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93790" y="727340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primary challenge is not acquisition, but </a:t>
            </a: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retaining growth in our existing customer base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number of people&#10;&#10;AI-generated content may be incorrect.">
            <a:extLst>
              <a:ext uri="{FF2B5EF4-FFF2-40B4-BE49-F238E27FC236}">
                <a16:creationId xmlns:a16="http://schemas.microsoft.com/office/drawing/2014/main" id="{A8B57549-0C7C-8058-18D3-BDF43A78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92" y="0"/>
            <a:ext cx="10835661" cy="5394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0553A-F36D-5B95-3A83-3D911359B57A}"/>
              </a:ext>
            </a:extLst>
          </p:cNvPr>
          <p:cNvSpPr txBox="1"/>
          <p:nvPr/>
        </p:nvSpPr>
        <p:spPr>
          <a:xfrm>
            <a:off x="538192" y="5443097"/>
            <a:ext cx="131346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Customer Growth Category Summary</a:t>
            </a:r>
          </a:p>
          <a:p>
            <a:r>
              <a:rPr lang="en-US" b="1" dirty="0"/>
              <a:t>Growth Drivers:</a:t>
            </a:r>
            <a:r>
              <a:rPr lang="en-US" dirty="0"/>
              <a:t> Enterprise, Large, and Medium segments were dominated by High Growth Customers (all ≈70%+).</a:t>
            </a:r>
          </a:p>
          <a:p>
            <a:endParaRPr lang="en-US" dirty="0"/>
          </a:p>
          <a:p>
            <a:r>
              <a:rPr lang="en-US" b="1" dirty="0"/>
              <a:t>Vulnerability:</a:t>
            </a:r>
            <a:r>
              <a:rPr lang="en-US" dirty="0"/>
              <a:t> The Declining customer percentage is heavily concentrated in the </a:t>
            </a:r>
            <a:r>
              <a:rPr lang="en-US" b="1" dirty="0"/>
              <a:t>Small (≈35% declining)</a:t>
            </a:r>
            <a:r>
              <a:rPr lang="en-US" dirty="0"/>
              <a:t> and Other</a:t>
            </a:r>
            <a:r>
              <a:rPr lang="en-US" b="1" dirty="0"/>
              <a:t> (≈90% declining)</a:t>
            </a:r>
            <a:r>
              <a:rPr lang="en-US" dirty="0"/>
              <a:t> groups.</a:t>
            </a:r>
          </a:p>
          <a:p>
            <a:endParaRPr lang="en-US" dirty="0"/>
          </a:p>
          <a:p>
            <a:r>
              <a:rPr lang="en-US" b="1" dirty="0"/>
              <a:t>Strategic Insight:</a:t>
            </a:r>
            <a:r>
              <a:rPr lang="en-US" dirty="0"/>
              <a:t> COVID-19 significantly favored higher-volume clients, while smaller clients struggled with volume retention.</a:t>
            </a:r>
          </a:p>
        </p:txBody>
      </p:sp>
    </p:spTree>
    <p:extLst>
      <p:ext uri="{BB962C8B-B14F-4D97-AF65-F5344CB8AC3E}">
        <p14:creationId xmlns:p14="http://schemas.microsoft.com/office/powerpoint/2010/main" val="196843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7324963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Group Distribution (2019 Baseline)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791647" y="1334453"/>
            <a:ext cx="1304710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INSIGHT:</a:t>
            </a: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Understanding the starting point (2019) is crucial for assessing segment vulnerability and opportunity.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1765935"/>
            <a:ext cx="9132927" cy="492549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523643" y="6721912"/>
            <a:ext cx="158234" cy="158234"/>
          </a:xfrm>
          <a:prstGeom prst="roundRect">
            <a:avLst>
              <a:gd name="adj" fmla="val 11558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742837" y="6721912"/>
            <a:ext cx="753427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Enterprise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3190756" y="6721912"/>
            <a:ext cx="158234" cy="158234"/>
          </a:xfrm>
          <a:prstGeom prst="roundRect">
            <a:avLst>
              <a:gd name="adj" fmla="val 11558"/>
            </a:avLst>
          </a:prstGeom>
          <a:solidFill>
            <a:srgbClr val="785D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409950" y="6721912"/>
            <a:ext cx="401122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4952524" y="6721912"/>
            <a:ext cx="158234" cy="158234"/>
          </a:xfrm>
          <a:prstGeom prst="roundRect">
            <a:avLst>
              <a:gd name="adj" fmla="val 11558"/>
            </a:avLst>
          </a:prstGeom>
          <a:solidFill>
            <a:srgbClr val="B088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71718" y="6721912"/>
            <a:ext cx="591860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Medium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910745" y="6721912"/>
            <a:ext cx="158234" cy="158234"/>
          </a:xfrm>
          <a:prstGeom prst="roundRect">
            <a:avLst>
              <a:gd name="adj" fmla="val 11558"/>
            </a:avLst>
          </a:prstGeom>
          <a:solidFill>
            <a:srgbClr val="D9AD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29939" y="6721912"/>
            <a:ext cx="38945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Small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8219837" y="6721912"/>
            <a:ext cx="158234" cy="158234"/>
          </a:xfrm>
          <a:prstGeom prst="roundRect">
            <a:avLst>
              <a:gd name="adj" fmla="val 11558"/>
            </a:avLst>
          </a:prstGeom>
          <a:solidFill>
            <a:srgbClr val="E4C47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439031" y="6721912"/>
            <a:ext cx="423982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Other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91647" y="7058382"/>
            <a:ext cx="1304710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Enterprise/Large/Medium</a:t>
            </a: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customers (the core business) represent the majority of volume and revenue.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91647" y="7367111"/>
            <a:ext cx="1304710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Small</a:t>
            </a: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Other</a:t>
            </a: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groups, while numerous, collectively contribute the smallest share of the total business volume.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13C3B7-DB88-85AA-D103-049888E2F82A}"/>
              </a:ext>
            </a:extLst>
          </p:cNvPr>
          <p:cNvSpPr txBox="1"/>
          <p:nvPr/>
        </p:nvSpPr>
        <p:spPr>
          <a:xfrm>
            <a:off x="465221" y="577516"/>
            <a:ext cx="743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Q7 What percent of each customer group are new customers during COVID?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D2F93-3DE7-3FDC-C12A-FEEC3CF74AC8}"/>
              </a:ext>
            </a:extLst>
          </p:cNvPr>
          <p:cNvSpPr txBox="1"/>
          <p:nvPr/>
        </p:nvSpPr>
        <p:spPr>
          <a:xfrm>
            <a:off x="3192379" y="2518611"/>
            <a:ext cx="350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no new customers in the </a:t>
            </a:r>
          </a:p>
        </p:txBody>
      </p:sp>
    </p:spTree>
    <p:extLst>
      <p:ext uri="{BB962C8B-B14F-4D97-AF65-F5344CB8AC3E}">
        <p14:creationId xmlns:p14="http://schemas.microsoft.com/office/powerpoint/2010/main" val="141115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a number of customers&#10;&#10;AI-generated content may be incorrect.">
            <a:extLst>
              <a:ext uri="{FF2B5EF4-FFF2-40B4-BE49-F238E27FC236}">
                <a16:creationId xmlns:a16="http://schemas.microsoft.com/office/drawing/2014/main" id="{C0E77160-4754-899B-D7C6-99F722C7C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6858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447"/>
            <a:ext cx="8831580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Growth Segmentation (2020 Group Breakdown)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38386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INSIGHT: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Enterprise and Large groups showed exceptional resilience and accelerated growth during the crisis.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85461"/>
            <a:ext cx="8477726" cy="430518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465308" y="6090642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673668" y="6090642"/>
            <a:ext cx="84439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Growth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4438174" y="6090642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654E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646533" y="6090642"/>
            <a:ext cx="980480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Declining/Lost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547128" y="6090642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8B6B1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755487" y="6090642"/>
            <a:ext cx="1712238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Other Growth Categories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93790" y="669881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Enterprise/Large: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Over </a:t>
            </a:r>
            <a:r>
              <a:rPr lang="en-US" sz="11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85%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customers in these groups are categorized as </a:t>
            </a: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Growth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They successfully capitalized on the market shift.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93790" y="698611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Small/Other: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</a:t>
            </a: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Other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group had </a:t>
            </a:r>
            <a:r>
              <a:rPr lang="en-US" sz="11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88% Declining/Lost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customers, highlighting extreme volatility and the failure of many small clients to adapt to e-commerce.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93790" y="727340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Medium/Small: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Over </a:t>
            </a:r>
            <a:r>
              <a:rPr lang="en-US" sz="11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56%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Small and </a:t>
            </a:r>
            <a:r>
              <a:rPr lang="en-US" sz="11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73%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Medium customers achieved </a:t>
            </a: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Growth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validating the success of a broad-market strategy.</a:t>
            </a:r>
            <a:endParaRPr lang="en-US" sz="11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8C34365-1D00-8ECD-F304-B5A835C9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2084" cy="3797081"/>
          </a:xfrm>
          <a:prstGeom prst="rect">
            <a:avLst/>
          </a:prstGeom>
        </p:spPr>
      </p:pic>
      <p:pic>
        <p:nvPicPr>
          <p:cNvPr id="5" name="Picture 4" descr="A graph with blue and orange squares&#10;&#10;AI-generated content may be incorrect.">
            <a:extLst>
              <a:ext uri="{FF2B5EF4-FFF2-40B4-BE49-F238E27FC236}">
                <a16:creationId xmlns:a16="http://schemas.microsoft.com/office/drawing/2014/main" id="{C97C42BC-67C3-AADE-7E34-727B748F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2087"/>
            <a:ext cx="7345130" cy="4297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FAC44-E175-CB24-7ADA-51B41A603335}"/>
              </a:ext>
            </a:extLst>
          </p:cNvPr>
          <p:cNvSpPr txBox="1"/>
          <p:nvPr/>
        </p:nvSpPr>
        <p:spPr>
          <a:xfrm>
            <a:off x="7844591" y="602091"/>
            <a:ext cx="678581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COVID-19 Impact Summary (Week 12–53)</a:t>
            </a:r>
          </a:p>
          <a:p>
            <a:r>
              <a:rPr lang="en-US" b="1" dirty="0"/>
              <a:t>Overall Performance &amp; Initial Shock</a:t>
            </a:r>
          </a:p>
          <a:p>
            <a:r>
              <a:rPr lang="en-US" b="1" dirty="0"/>
              <a:t>Growth:</a:t>
            </a:r>
            <a:r>
              <a:rPr lang="en-US" dirty="0"/>
              <a:t> Volume and revenue </a:t>
            </a:r>
            <a:r>
              <a:rPr lang="en-US" b="1" dirty="0"/>
              <a:t>grew significantly above the normal rate</a:t>
            </a:r>
            <a:r>
              <a:rPr lang="en-US" dirty="0"/>
              <a:t> (ISGR = 11.4%), confirming a massive pandemic-driven spike.</a:t>
            </a:r>
          </a:p>
          <a:p>
            <a:r>
              <a:rPr lang="en-US" b="1" dirty="0"/>
              <a:t>Initial Shock:</a:t>
            </a:r>
            <a:r>
              <a:rPr lang="en-US" dirty="0"/>
              <a:t> Volume </a:t>
            </a:r>
            <a:r>
              <a:rPr lang="en-US" b="1" dirty="0"/>
              <a:t>sharply diverged</a:t>
            </a:r>
            <a:r>
              <a:rPr lang="en-US" dirty="0"/>
              <a:t> from historical trends starting </a:t>
            </a:r>
            <a:r>
              <a:rPr lang="en-US" b="1" dirty="0"/>
              <a:t>after Week 11</a:t>
            </a:r>
            <a:r>
              <a:rPr lang="en-US" dirty="0"/>
              <a:t>, coinciding with the </a:t>
            </a:r>
            <a:r>
              <a:rPr lang="en-US" b="1" dirty="0"/>
              <a:t>WHO declaration (Mar 11)</a:t>
            </a:r>
            <a:r>
              <a:rPr lang="en-US" dirty="0"/>
              <a:t> and </a:t>
            </a:r>
            <a:r>
              <a:rPr lang="en-US" b="1" dirty="0"/>
              <a:t>lockdowns (Mar 16/23)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 Customer Base Transformation</a:t>
            </a:r>
          </a:p>
          <a:p>
            <a:r>
              <a:rPr lang="en-US" b="1" dirty="0"/>
              <a:t>High-Value Growth:</a:t>
            </a:r>
            <a:r>
              <a:rPr lang="en-US" dirty="0"/>
              <a:t> </a:t>
            </a:r>
            <a:r>
              <a:rPr lang="en-US" b="1" dirty="0"/>
              <a:t>Enterprise and Large</a:t>
            </a:r>
            <a:r>
              <a:rPr lang="en-US" dirty="0"/>
              <a:t> customers showed the </a:t>
            </a:r>
            <a:r>
              <a:rPr lang="en-US" b="1" dirty="0"/>
              <a:t>highest growth</a:t>
            </a:r>
            <a:r>
              <a:rPr lang="en-US" dirty="0"/>
              <a:t> and </a:t>
            </a:r>
            <a:r>
              <a:rPr lang="en-US" b="1" dirty="0"/>
              <a:t>highest revenue contribution</a:t>
            </a:r>
            <a:r>
              <a:rPr lang="en-US" dirty="0"/>
              <a:t>.</a:t>
            </a:r>
          </a:p>
          <a:p>
            <a:r>
              <a:rPr lang="en-US" b="1" dirty="0"/>
              <a:t>Medium Segment:</a:t>
            </a:r>
            <a:r>
              <a:rPr lang="en-US" dirty="0"/>
              <a:t> Drove significant </a:t>
            </a:r>
            <a:r>
              <a:rPr lang="en-US" b="1" dirty="0"/>
              <a:t>volume growth</a:t>
            </a:r>
            <a:r>
              <a:rPr lang="en-US" dirty="0"/>
              <a:t> and acquired the most new customers.</a:t>
            </a:r>
          </a:p>
          <a:p>
            <a:r>
              <a:rPr lang="en-US" b="1" dirty="0"/>
              <a:t>Vulnerability:</a:t>
            </a:r>
            <a:r>
              <a:rPr lang="en-US" dirty="0"/>
              <a:t> </a:t>
            </a:r>
            <a:r>
              <a:rPr lang="en-US" b="1" dirty="0"/>
              <a:t>Small customers</a:t>
            </a:r>
            <a:r>
              <a:rPr lang="en-US" dirty="0"/>
              <a:t> experienced a </a:t>
            </a:r>
            <a:r>
              <a:rPr lang="en-US" b="1" dirty="0"/>
              <a:t>≈20% decline</a:t>
            </a:r>
            <a:r>
              <a:rPr lang="en-US" dirty="0"/>
              <a:t> (churn/lost customers) and were the most volatile segment.</a:t>
            </a:r>
          </a:p>
          <a:p>
            <a:r>
              <a:rPr lang="en-US" b="1" dirty="0"/>
              <a:t>Key Shift:</a:t>
            </a:r>
            <a:r>
              <a:rPr lang="en-US" dirty="0"/>
              <a:t> The pandemic </a:t>
            </a:r>
            <a:r>
              <a:rPr lang="en-US" b="1" dirty="0"/>
              <a:t>accelerated parcel volumes across all groups</a:t>
            </a:r>
            <a:r>
              <a:rPr lang="en-US" dirty="0"/>
              <a:t>, fundamentally shifting the business reliance toward </a:t>
            </a:r>
            <a:r>
              <a:rPr lang="en-US" b="1" dirty="0"/>
              <a:t>higher-value clients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Peak Season &amp; Strategy</a:t>
            </a:r>
          </a:p>
          <a:p>
            <a:r>
              <a:rPr lang="en-US" b="1" dirty="0"/>
              <a:t>Record Peak:</a:t>
            </a:r>
            <a:r>
              <a:rPr lang="en-US" dirty="0"/>
              <a:t> The 2020 peak season (</a:t>
            </a:r>
            <a:r>
              <a:rPr lang="en-US" dirty="0" err="1"/>
              <a:t>Wk</a:t>
            </a:r>
            <a:r>
              <a:rPr lang="en-US" dirty="0"/>
              <a:t> 45-Wk 2) </a:t>
            </a:r>
            <a:r>
              <a:rPr lang="en-US" b="1" dirty="0"/>
              <a:t>exceeded 2019 volumes</a:t>
            </a:r>
            <a:r>
              <a:rPr lang="en-US" dirty="0"/>
              <a:t>, driven by the sustained pandemic surge.</a:t>
            </a:r>
          </a:p>
          <a:p>
            <a:r>
              <a:rPr lang="en-US" b="1" dirty="0"/>
              <a:t>Strategic Focus:</a:t>
            </a:r>
            <a:r>
              <a:rPr lang="en-US" dirty="0"/>
              <a:t> Improving </a:t>
            </a:r>
            <a:r>
              <a:rPr lang="en-US" b="1" dirty="0"/>
              <a:t>retention of Small customers</a:t>
            </a:r>
            <a:r>
              <a:rPr lang="en-US" dirty="0"/>
              <a:t> is key to optimizing overall profitability, while capacity planning must account for the new, elevated peak volumes.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863" y="230979"/>
            <a:ext cx="11019433" cy="4955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cap="small" spc="-30" dirty="0">
                <a:latin typeface="DM Sans" pitchFamily="2" charset="0"/>
              </a:rPr>
              <a:t>Table</a:t>
            </a:r>
            <a:r>
              <a:rPr cap="small" spc="6" dirty="0">
                <a:latin typeface="DM Sans" pitchFamily="2" charset="0"/>
              </a:rPr>
              <a:t> </a:t>
            </a:r>
            <a:r>
              <a:rPr cap="small" dirty="0">
                <a:latin typeface="DM Sans" pitchFamily="2" charset="0"/>
              </a:rPr>
              <a:t>Of </a:t>
            </a:r>
            <a:r>
              <a:rPr cap="small" spc="-84" dirty="0">
                <a:latin typeface="DM Sans" pitchFamily="2" charset="0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5157" y="2169261"/>
            <a:ext cx="866394" cy="493212"/>
          </a:xfrm>
          <a:prstGeom prst="rect">
            <a:avLst/>
          </a:prstGeom>
          <a:solidFill>
            <a:srgbClr val="1E6636"/>
          </a:solidFill>
        </p:spPr>
        <p:txBody>
          <a:bodyPr vert="horz" wrap="square" lIns="0" tIns="122682" rIns="0" bIns="0" rtlCol="0">
            <a:spAutoFit/>
          </a:bodyPr>
          <a:lstStyle/>
          <a:p>
            <a:pPr marL="278130" defTabSz="1097280">
              <a:spcBef>
                <a:spcPts val="966"/>
              </a:spcBef>
              <a:defRPr/>
            </a:pPr>
            <a:r>
              <a:rPr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2.</a:t>
            </a:r>
            <a:endParaRPr sz="2400" kern="0">
              <a:solidFill>
                <a:sysClr val="windowText" lastClr="000000"/>
              </a:solidFill>
              <a:latin typeface="DM Sans" pitchFamily="2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1510" y="2169260"/>
            <a:ext cx="10816590" cy="50937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38684" rIns="0" bIns="0" rtlCol="0">
            <a:spAutoFit/>
          </a:bodyPr>
          <a:lstStyle/>
          <a:p>
            <a:pPr defTabSz="1097280">
              <a:defRPr/>
            </a:pPr>
            <a:r>
              <a:rPr lang="en-US" sz="2400" dirty="0"/>
              <a:t>When were customer volumes first impacted by COVID-19?</a:t>
            </a:r>
            <a:endParaRPr lang="en-US" sz="2400" dirty="0">
              <a:solidFill>
                <a:prstClr val="black"/>
              </a:solidFill>
              <a:latin typeface="DM Sans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5157" y="1422501"/>
            <a:ext cx="866394" cy="504754"/>
          </a:xfrm>
          <a:prstGeom prst="rect">
            <a:avLst/>
          </a:prstGeom>
          <a:solidFill>
            <a:srgbClr val="1E6636"/>
          </a:solidFill>
        </p:spPr>
        <p:txBody>
          <a:bodyPr vert="horz" wrap="square" lIns="0" tIns="134112" rIns="0" bIns="0" rtlCol="0">
            <a:spAutoFit/>
          </a:bodyPr>
          <a:lstStyle/>
          <a:p>
            <a:pPr marR="18288" algn="ctr" defTabSz="1097280">
              <a:spcBef>
                <a:spcPts val="1056"/>
              </a:spcBef>
              <a:defRPr/>
            </a:pPr>
            <a:r>
              <a:rPr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1.</a:t>
            </a:r>
            <a:endParaRPr sz="2400" kern="0">
              <a:solidFill>
                <a:sysClr val="windowText" lastClr="000000"/>
              </a:solidFill>
              <a:latin typeface="DM Sans" pitchFamily="2" charset="0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1510" y="1422500"/>
            <a:ext cx="10816590" cy="483209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12776" rIns="0" bIns="0" rtlCol="0">
            <a:spAutoFit/>
          </a:bodyPr>
          <a:lstStyle/>
          <a:p>
            <a:pPr defTabSz="1097280">
              <a:defRPr/>
            </a:pPr>
            <a:r>
              <a:rPr lang="en-US" sz="2400" dirty="0">
                <a:solidFill>
                  <a:prstClr val="black"/>
                </a:solidFill>
                <a:latin typeface="DM Sans" pitchFamily="2" charset="0"/>
              </a:rPr>
              <a:t> Executive Summary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5157" y="2927451"/>
            <a:ext cx="866394" cy="493212"/>
          </a:xfrm>
          <a:prstGeom prst="rect">
            <a:avLst/>
          </a:prstGeom>
          <a:solidFill>
            <a:srgbClr val="1E6636"/>
          </a:solidFill>
        </p:spPr>
        <p:txBody>
          <a:bodyPr vert="horz" wrap="square" lIns="0" tIns="122682" rIns="0" bIns="0" rtlCol="0">
            <a:spAutoFit/>
          </a:bodyPr>
          <a:lstStyle/>
          <a:p>
            <a:pPr marL="278130" defTabSz="1097280">
              <a:spcBef>
                <a:spcPts val="966"/>
              </a:spcBef>
              <a:defRPr/>
            </a:pPr>
            <a:r>
              <a:rPr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3.</a:t>
            </a:r>
            <a:endParaRPr sz="2400" kern="0">
              <a:solidFill>
                <a:sysClr val="windowText" lastClr="000000"/>
              </a:solidFill>
              <a:latin typeface="DM Sans" pitchFamily="2" charset="0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1510" y="2927450"/>
            <a:ext cx="10816590" cy="50937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38684" rIns="0" bIns="0" rtlCol="0">
            <a:spAutoFit/>
          </a:bodyPr>
          <a:lstStyle/>
          <a:p>
            <a:pPr defTabSz="1097280">
              <a:defRPr/>
            </a:pPr>
            <a:r>
              <a:rPr lang="en-US" sz="2400" dirty="0"/>
              <a:t>What events within the COVID timeline may have contributed to the change?</a:t>
            </a:r>
            <a:endParaRPr lang="en-US" sz="2400" dirty="0">
              <a:solidFill>
                <a:prstClr val="black"/>
              </a:solidFill>
              <a:latin typeface="DM Sans" pitchFamily="2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5157" y="5172995"/>
            <a:ext cx="866394" cy="493981"/>
          </a:xfrm>
          <a:prstGeom prst="rect">
            <a:avLst/>
          </a:prstGeom>
          <a:solidFill>
            <a:srgbClr val="1E6636"/>
          </a:solidFill>
        </p:spPr>
        <p:txBody>
          <a:bodyPr vert="horz" wrap="square" lIns="0" tIns="123444" rIns="0" bIns="0" rtlCol="0">
            <a:spAutoFit/>
          </a:bodyPr>
          <a:lstStyle/>
          <a:p>
            <a:pPr marL="278130" defTabSz="1097280">
              <a:spcBef>
                <a:spcPts val="972"/>
              </a:spcBef>
              <a:defRPr/>
            </a:pPr>
            <a:r>
              <a:rPr lang="en-GB"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6</a:t>
            </a:r>
            <a:r>
              <a:rPr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.</a:t>
            </a:r>
            <a:endParaRPr sz="2400" kern="0" dirty="0">
              <a:solidFill>
                <a:sysClr val="windowText" lastClr="000000"/>
              </a:solidFill>
              <a:latin typeface="DM Sans" pitchFamily="2" charset="0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1510" y="5172995"/>
            <a:ext cx="10816590" cy="51014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39446" rIns="0" bIns="0" rtlCol="0">
            <a:spAutoFit/>
          </a:bodyPr>
          <a:lstStyle/>
          <a:p>
            <a:pPr defTabSz="1097280">
              <a:defRPr/>
            </a:pPr>
            <a:r>
              <a:rPr lang="en-US" sz="2400" dirty="0"/>
              <a:t>What % of each customer group is growing, stable, or declining?</a:t>
            </a:r>
            <a:endParaRPr lang="en-US" sz="2400" dirty="0">
              <a:solidFill>
                <a:prstClr val="black"/>
              </a:solidFill>
              <a:latin typeface="DM Sans" pitchFamily="2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5157" y="3678326"/>
            <a:ext cx="866394" cy="505523"/>
          </a:xfrm>
          <a:prstGeom prst="rect">
            <a:avLst/>
          </a:prstGeom>
          <a:solidFill>
            <a:srgbClr val="1E6636"/>
          </a:solidFill>
        </p:spPr>
        <p:txBody>
          <a:bodyPr vert="horz" wrap="square" lIns="0" tIns="134874" rIns="0" bIns="0" rtlCol="0">
            <a:spAutoFit/>
          </a:bodyPr>
          <a:lstStyle/>
          <a:p>
            <a:pPr marR="18288" algn="ctr" defTabSz="1097280">
              <a:spcBef>
                <a:spcPts val="1062"/>
              </a:spcBef>
              <a:defRPr/>
            </a:pPr>
            <a:r>
              <a:rPr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4.</a:t>
            </a:r>
            <a:endParaRPr sz="2400" kern="0">
              <a:solidFill>
                <a:sysClr val="windowText" lastClr="000000"/>
              </a:solidFill>
              <a:latin typeface="DM Sans" pitchFamily="2" charset="0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1510" y="3678326"/>
            <a:ext cx="10816590" cy="483209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12776" rIns="0" bIns="0" rtlCol="0">
            <a:spAutoFit/>
          </a:bodyPr>
          <a:lstStyle/>
          <a:p>
            <a:pPr defTabSz="1097280">
              <a:defRPr/>
            </a:pPr>
            <a:r>
              <a:rPr lang="en-US" sz="2400" dirty="0"/>
              <a:t>How did COVID-19 impact peak season in 2020?</a:t>
            </a:r>
            <a:endParaRPr lang="en-US" sz="2400" dirty="0">
              <a:solidFill>
                <a:prstClr val="black"/>
              </a:solidFill>
              <a:latin typeface="DM Sans" pitchFamily="2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157" y="4399003"/>
            <a:ext cx="866394" cy="493981"/>
          </a:xfrm>
          <a:prstGeom prst="rect">
            <a:avLst/>
          </a:prstGeom>
          <a:solidFill>
            <a:srgbClr val="1E6636"/>
          </a:solidFill>
        </p:spPr>
        <p:txBody>
          <a:bodyPr vert="horz" wrap="square" lIns="0" tIns="123444" rIns="0" bIns="0" rtlCol="0">
            <a:spAutoFit/>
          </a:bodyPr>
          <a:lstStyle/>
          <a:p>
            <a:pPr marL="278130" defTabSz="1097280">
              <a:spcBef>
                <a:spcPts val="972"/>
              </a:spcBef>
              <a:defRPr/>
            </a:pPr>
            <a:r>
              <a:rPr lang="en-GB"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5</a:t>
            </a:r>
            <a:r>
              <a:rPr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.</a:t>
            </a:r>
            <a:endParaRPr sz="2400" kern="0" dirty="0">
              <a:solidFill>
                <a:sysClr val="windowText" lastClr="000000"/>
              </a:solidFill>
              <a:latin typeface="DM Sans" pitchFamily="2" charset="0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21510" y="4399003"/>
            <a:ext cx="10816590" cy="50937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38684" rIns="0" bIns="0" rtlCol="0">
            <a:spAutoFit/>
          </a:bodyPr>
          <a:lstStyle/>
          <a:p>
            <a:pPr defTabSz="1097280">
              <a:defRPr/>
            </a:pPr>
            <a:r>
              <a:rPr lang="en-US" sz="2400" dirty="0"/>
              <a:t>How has COVID affected different customer groups (Enterprise, Large, etc.)?</a:t>
            </a:r>
            <a:endParaRPr lang="en-US" sz="2400" dirty="0">
              <a:solidFill>
                <a:prstClr val="black"/>
              </a:solidFill>
              <a:latin typeface="DM Sans" pitchFamily="2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5157" y="5946987"/>
            <a:ext cx="866394" cy="493981"/>
          </a:xfrm>
          <a:prstGeom prst="rect">
            <a:avLst/>
          </a:prstGeom>
          <a:solidFill>
            <a:srgbClr val="1E6636"/>
          </a:solidFill>
        </p:spPr>
        <p:txBody>
          <a:bodyPr vert="horz" wrap="square" lIns="0" tIns="123444" rIns="0" bIns="0" rtlCol="0">
            <a:spAutoFit/>
          </a:bodyPr>
          <a:lstStyle/>
          <a:p>
            <a:pPr marL="278130" defTabSz="1097280">
              <a:spcBef>
                <a:spcPts val="972"/>
              </a:spcBef>
              <a:defRPr/>
            </a:pPr>
            <a:r>
              <a:rPr lang="en-GB"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7</a:t>
            </a:r>
            <a:r>
              <a:rPr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.</a:t>
            </a:r>
            <a:endParaRPr sz="2400" kern="0" dirty="0">
              <a:solidFill>
                <a:sysClr val="windowText" lastClr="000000"/>
              </a:solidFill>
              <a:latin typeface="DM Sans" pitchFamily="2" charset="0"/>
              <a:cs typeface="Calibri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8B122A9B-1606-77A8-62D0-3EB945FFE08C}"/>
              </a:ext>
            </a:extLst>
          </p:cNvPr>
          <p:cNvSpPr txBox="1"/>
          <p:nvPr/>
        </p:nvSpPr>
        <p:spPr>
          <a:xfrm>
            <a:off x="1721510" y="5946987"/>
            <a:ext cx="10816590" cy="51014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39446" rIns="0" bIns="0" rtlCol="0">
            <a:spAutoFit/>
          </a:bodyPr>
          <a:lstStyle/>
          <a:p>
            <a:pPr defTabSz="1097280">
              <a:defRPr/>
            </a:pPr>
            <a:r>
              <a:rPr lang="en-US" sz="2400" dirty="0"/>
              <a:t>What % of each group are new customers during COVID?</a:t>
            </a:r>
            <a:endParaRPr lang="en-US" sz="2400" dirty="0">
              <a:solidFill>
                <a:prstClr val="black"/>
              </a:solidFill>
              <a:latin typeface="DM Sans" pitchFamily="2" charset="0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4420E68F-227A-EFE1-8A77-B4F445D9F8D8}"/>
              </a:ext>
            </a:extLst>
          </p:cNvPr>
          <p:cNvSpPr txBox="1"/>
          <p:nvPr/>
        </p:nvSpPr>
        <p:spPr>
          <a:xfrm>
            <a:off x="1721510" y="6807100"/>
            <a:ext cx="10816590" cy="51014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39446" rIns="0" bIns="0" rtlCol="0">
            <a:spAutoFit/>
          </a:bodyPr>
          <a:lstStyle/>
          <a:p>
            <a:pPr defTabSz="1097280">
              <a:defRPr/>
            </a:pPr>
            <a:r>
              <a:rPr lang="en-US" sz="2400" dirty="0"/>
              <a:t>What % of 2019 customers in each group were lost?</a:t>
            </a:r>
            <a:endParaRPr lang="en-US" sz="2400" dirty="0">
              <a:solidFill>
                <a:prstClr val="black"/>
              </a:solidFill>
              <a:latin typeface="DM Sans" pitchFamily="2" charset="0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F1EB48DB-214E-AF00-720F-FBA85184E280}"/>
              </a:ext>
            </a:extLst>
          </p:cNvPr>
          <p:cNvSpPr txBox="1"/>
          <p:nvPr/>
        </p:nvSpPr>
        <p:spPr>
          <a:xfrm>
            <a:off x="1721510" y="7667213"/>
            <a:ext cx="10816590" cy="51014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39446" rIns="0" bIns="0" rtlCol="0">
            <a:spAutoFit/>
          </a:bodyPr>
          <a:lstStyle/>
          <a:p>
            <a:pPr defTabSz="1097280">
              <a:defRPr/>
            </a:pPr>
            <a:r>
              <a:rPr lang="en-US" sz="2400" dirty="0"/>
              <a:t>What was the overall impact on volume and revenue by group? revenue by group?</a:t>
            </a:r>
            <a:endParaRPr lang="en-US" sz="2400" dirty="0">
              <a:solidFill>
                <a:prstClr val="black"/>
              </a:solidFill>
              <a:latin typeface="DM Sans" pitchFamily="2" charset="0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29F3F710-F32B-CCFE-853A-198DAB9A23D2}"/>
              </a:ext>
            </a:extLst>
          </p:cNvPr>
          <p:cNvSpPr txBox="1"/>
          <p:nvPr/>
        </p:nvSpPr>
        <p:spPr>
          <a:xfrm>
            <a:off x="636455" y="6823259"/>
            <a:ext cx="866394" cy="493981"/>
          </a:xfrm>
          <a:prstGeom prst="rect">
            <a:avLst/>
          </a:prstGeom>
          <a:solidFill>
            <a:srgbClr val="1E6636"/>
          </a:solidFill>
        </p:spPr>
        <p:txBody>
          <a:bodyPr vert="horz" wrap="square" lIns="0" tIns="123444" rIns="0" bIns="0" rtlCol="0">
            <a:spAutoFit/>
          </a:bodyPr>
          <a:lstStyle/>
          <a:p>
            <a:pPr marL="278130" defTabSz="1097280">
              <a:spcBef>
                <a:spcPts val="972"/>
              </a:spcBef>
              <a:defRPr/>
            </a:pPr>
            <a:r>
              <a:rPr lang="en-GB"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8</a:t>
            </a:r>
            <a:r>
              <a:rPr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.</a:t>
            </a:r>
            <a:endParaRPr sz="2400" kern="0" dirty="0">
              <a:solidFill>
                <a:sysClr val="windowText" lastClr="000000"/>
              </a:solidFill>
              <a:latin typeface="DM Sans" pitchFamily="2" charset="0"/>
              <a:cs typeface="Calibri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90CD821E-C46D-064F-3C91-99513C956E18}"/>
              </a:ext>
            </a:extLst>
          </p:cNvPr>
          <p:cNvSpPr txBox="1"/>
          <p:nvPr/>
        </p:nvSpPr>
        <p:spPr>
          <a:xfrm>
            <a:off x="636455" y="7691456"/>
            <a:ext cx="866394" cy="493981"/>
          </a:xfrm>
          <a:prstGeom prst="rect">
            <a:avLst/>
          </a:prstGeom>
          <a:solidFill>
            <a:srgbClr val="1E6636"/>
          </a:solidFill>
        </p:spPr>
        <p:txBody>
          <a:bodyPr vert="horz" wrap="square" lIns="0" tIns="123444" rIns="0" bIns="0" rtlCol="0">
            <a:spAutoFit/>
          </a:bodyPr>
          <a:lstStyle/>
          <a:p>
            <a:pPr marL="278130" defTabSz="1097280">
              <a:spcBef>
                <a:spcPts val="972"/>
              </a:spcBef>
              <a:defRPr/>
            </a:pPr>
            <a:r>
              <a:rPr lang="en-GB"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9</a:t>
            </a:r>
            <a:r>
              <a:rPr sz="2400" b="1" kern="0" spc="-30" dirty="0">
                <a:solidFill>
                  <a:srgbClr val="FFFFFF"/>
                </a:solidFill>
                <a:latin typeface="DM Sans" pitchFamily="2" charset="0"/>
                <a:cs typeface="Calibri"/>
              </a:rPr>
              <a:t>.</a:t>
            </a:r>
            <a:endParaRPr sz="2400" kern="0" dirty="0">
              <a:solidFill>
                <a:sysClr val="windowText" lastClr="000000"/>
              </a:solidFill>
              <a:latin typeface="DM Sans" pitchFamily="2" charset="0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8CDE-884D-E2D2-56D9-7FE9D72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>
            <a:extLst>
              <a:ext uri="{FF2B5EF4-FFF2-40B4-BE49-F238E27FC236}">
                <a16:creationId xmlns:a16="http://schemas.microsoft.com/office/drawing/2014/main" id="{F8DE7BF9-B920-4054-7509-A991DEE3DDB4}"/>
              </a:ext>
            </a:extLst>
          </p:cNvPr>
          <p:cNvSpPr/>
          <p:nvPr/>
        </p:nvSpPr>
        <p:spPr>
          <a:xfrm>
            <a:off x="247134" y="260261"/>
            <a:ext cx="14185557" cy="866258"/>
          </a:xfrm>
          <a:prstGeom prst="rect">
            <a:avLst/>
          </a:prstGeom>
          <a:solidFill>
            <a:srgbClr val="002060"/>
          </a:solidFill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chemeClr val="bg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Executive Summary </a:t>
            </a:r>
            <a:endParaRPr lang="en-US" sz="3550" b="1" dirty="0">
              <a:solidFill>
                <a:schemeClr val="bg1"/>
              </a:solidFill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B2F7F7E6-DBB9-DCD6-A081-6AC248A0913D}"/>
              </a:ext>
            </a:extLst>
          </p:cNvPr>
          <p:cNvSpPr/>
          <p:nvPr/>
        </p:nvSpPr>
        <p:spPr>
          <a:xfrm>
            <a:off x="793790" y="15546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002060"/>
          </a:solidFill>
          <a:ln w="7620">
            <a:noFill/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27E76B17-5F38-B050-5197-5D78DE9684D6}"/>
              </a:ext>
            </a:extLst>
          </p:cNvPr>
          <p:cNvSpPr/>
          <p:nvPr/>
        </p:nvSpPr>
        <p:spPr>
          <a:xfrm>
            <a:off x="1530906" y="1632529"/>
            <a:ext cx="3349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206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Volume Surge: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4BFA05C9-075C-DD58-92CE-A7FD241B6AAD}"/>
              </a:ext>
            </a:extLst>
          </p:cNvPr>
          <p:cNvSpPr/>
          <p:nvPr/>
        </p:nvSpPr>
        <p:spPr>
          <a:xfrm>
            <a:off x="1530906" y="2122948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002060"/>
                </a:solidFill>
                <a:latin typeface="DM Sans" pitchFamily="34" charset="0"/>
              </a:rPr>
              <a:t>Parcel volume increased by +47.84% during the COVID Observation Period (Week 12–53, 2020 vs 2019), well above the pre-COVID baseline (ISGR: +11.40%).</a:t>
            </a:r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3B692721-432C-D241-6693-B1775C0D41F3}"/>
              </a:ext>
            </a:extLst>
          </p:cNvPr>
          <p:cNvSpPr/>
          <p:nvPr/>
        </p:nvSpPr>
        <p:spPr>
          <a:xfrm>
            <a:off x="7456884" y="15546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002060"/>
          </a:solidFill>
          <a:ln w="7620">
            <a:noFill/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CCA37185-E118-A512-F797-3DA5A34DD223}"/>
              </a:ext>
            </a:extLst>
          </p:cNvPr>
          <p:cNvSpPr/>
          <p:nvPr/>
        </p:nvSpPr>
        <p:spPr>
          <a:xfrm>
            <a:off x="8194000" y="1632529"/>
            <a:ext cx="2980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206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Inflection Point</a:t>
            </a:r>
            <a:r>
              <a:rPr lang="en-US" sz="2200" dirty="0">
                <a:solidFill>
                  <a:srgbClr val="00206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:</a:t>
            </a:r>
            <a:endParaRPr lang="en-US" sz="2200" dirty="0">
              <a:solidFill>
                <a:srgbClr val="002060"/>
              </a:solidFill>
            </a:endParaRP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F9793D12-6BBE-A1F8-3919-1291C029B6B0}"/>
              </a:ext>
            </a:extLst>
          </p:cNvPr>
          <p:cNvSpPr/>
          <p:nvPr/>
        </p:nvSpPr>
        <p:spPr>
          <a:xfrm>
            <a:off x="8194000" y="2122948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shift began abruptly in Week 11, 2020, driven by the WHO pandemic declaration and subsequent work-from-home mandates.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075E778F-4129-D926-7CC0-C1DD1659FE9A}"/>
              </a:ext>
            </a:extLst>
          </p:cNvPr>
          <p:cNvSpPr/>
          <p:nvPr/>
        </p:nvSpPr>
        <p:spPr>
          <a:xfrm>
            <a:off x="793790" y="48391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002060"/>
          </a:solidFill>
          <a:ln w="7620">
            <a:noFill/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AED84F5-0552-1D96-0E0D-EC3220ECBBF5}"/>
              </a:ext>
            </a:extLst>
          </p:cNvPr>
          <p:cNvSpPr/>
          <p:nvPr/>
        </p:nvSpPr>
        <p:spPr>
          <a:xfrm>
            <a:off x="1530906" y="4917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206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Segment Health: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2CBFE24F-11B6-8F61-81C0-1A5B46943108}"/>
              </a:ext>
            </a:extLst>
          </p:cNvPr>
          <p:cNvSpPr/>
          <p:nvPr/>
        </p:nvSpPr>
        <p:spPr>
          <a:xfrm>
            <a:off x="1530906" y="5407466"/>
            <a:ext cx="564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73% of Medium and 86% of Large customers became High Growth accounts during the pandemic, confirming that established customers drove the majority of the volume surge.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5904CA9B-23A0-1B87-35A9-A2F9897F2E24}"/>
              </a:ext>
            </a:extLst>
          </p:cNvPr>
          <p:cNvSpPr/>
          <p:nvPr/>
        </p:nvSpPr>
        <p:spPr>
          <a:xfrm>
            <a:off x="7456884" y="48391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002060"/>
          </a:solidFill>
          <a:ln w="7620">
            <a:noFill/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04D3D4EF-2D39-36BE-22B6-4F9100C7D796}"/>
              </a:ext>
            </a:extLst>
          </p:cNvPr>
          <p:cNvSpPr/>
          <p:nvPr/>
        </p:nvSpPr>
        <p:spPr>
          <a:xfrm>
            <a:off x="8194000" y="4917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206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Profitability: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79A11D34-FC1F-E10E-D1E9-04A91A96BC6D}"/>
              </a:ext>
            </a:extLst>
          </p:cNvPr>
          <p:cNvSpPr/>
          <p:nvPr/>
        </p:nvSpPr>
        <p:spPr>
          <a:xfrm>
            <a:off x="8194000" y="5407466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Despite the high volume, the Other/Small customer segments showed high volatility (e.g., 88% of the 'Other' group were Declining or Lost), suggesting a high-risk, low-value portion of the new market.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C7665D-1C84-39AC-87DC-D940840AABD8}"/>
              </a:ext>
            </a:extLst>
          </p:cNvPr>
          <p:cNvSpPr/>
          <p:nvPr/>
        </p:nvSpPr>
        <p:spPr>
          <a:xfrm>
            <a:off x="86497" y="3595816"/>
            <a:ext cx="5832389" cy="510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8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439" y="726955"/>
            <a:ext cx="10895702" cy="765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b="1" dirty="0">
                <a:solidFill>
                  <a:srgbClr val="002060"/>
                </a:solidFill>
                <a:latin typeface="Libre Baskerville" pitchFamily="34" charset="0"/>
              </a:rPr>
              <a:t>How COVID-19 impact ABC Company’s parcel business</a:t>
            </a:r>
          </a:p>
        </p:txBody>
      </p:sp>
      <p:sp>
        <p:nvSpPr>
          <p:cNvPr id="4" name="Shape 2"/>
          <p:cNvSpPr/>
          <p:nvPr/>
        </p:nvSpPr>
        <p:spPr>
          <a:xfrm>
            <a:off x="793790" y="2868747"/>
            <a:ext cx="13042821" cy="1291416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199903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462" y="214274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Metric</a:t>
            </a:r>
            <a:endParaRPr lang="en-US" sz="1750" b="1" dirty="0">
              <a:solidFill>
                <a:srgbClr val="00206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4289108" y="214274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2019 (Wk 12–53)</a:t>
            </a:r>
            <a:endParaRPr lang="en-US" sz="1750" b="1" dirty="0">
              <a:solidFill>
                <a:srgbClr val="00206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545943" y="214274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2020 (Wk 12–53)</a:t>
            </a:r>
            <a:endParaRPr lang="en-US" sz="1750" b="1" dirty="0">
              <a:solidFill>
                <a:srgbClr val="00206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10802779" y="214274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% Change</a:t>
            </a:r>
            <a:endParaRPr lang="en-US" sz="1750" b="1" dirty="0">
              <a:solidFill>
                <a:srgbClr val="002060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801410" y="264935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8462" y="279306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Parcel Volume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4289108" y="279306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43,110,710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45943" y="279306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63,735,887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802779" y="279306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+47.84%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28462" y="344338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 Customers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4289108" y="344338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1,060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45943" y="344338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1,035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802779" y="344338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20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-2.36%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20" name="Text 18"/>
          <p:cNvSpPr/>
          <p:nvPr/>
        </p:nvSpPr>
        <p:spPr>
          <a:xfrm>
            <a:off x="801410" y="4831492"/>
            <a:ext cx="13042821" cy="2595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2060"/>
                </a:solidFill>
                <a:latin typeface="DM Sans" pitchFamily="34" charset="0"/>
              </a:rPr>
              <a:t>Parcel Volume: </a:t>
            </a:r>
            <a:r>
              <a:rPr lang="en-US" altLang="en-US" sz="2000" dirty="0">
                <a:solidFill>
                  <a:srgbClr val="002060"/>
                </a:solidFill>
                <a:latin typeface="DM Sans" pitchFamily="34" charset="0"/>
              </a:rPr>
              <a:t>Increased by 46.90% during COVID (Week 12–53, 2020 vs 2019 same period).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2060"/>
                </a:solidFill>
                <a:latin typeface="DM Sans" pitchFamily="34" charset="0"/>
              </a:rPr>
              <a:t>Revenue: </a:t>
            </a:r>
            <a:r>
              <a:rPr lang="en-US" altLang="en-US" sz="2000" dirty="0">
                <a:solidFill>
                  <a:srgbClr val="002060"/>
                </a:solidFill>
                <a:latin typeface="DM Sans" pitchFamily="34" charset="0"/>
              </a:rPr>
              <a:t>Increased by 46.90%, reflecting higher parcel volume and contract agreements.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2060"/>
                </a:solidFill>
                <a:latin typeface="DM Sans" pitchFamily="34" charset="0"/>
              </a:rPr>
              <a:t>Active Customers: </a:t>
            </a:r>
            <a:r>
              <a:rPr lang="en-US" altLang="en-US" sz="2000" dirty="0">
                <a:solidFill>
                  <a:srgbClr val="002060"/>
                </a:solidFill>
                <a:latin typeface="DM Sans" pitchFamily="34" charset="0"/>
              </a:rPr>
              <a:t>Slight decline of −2.36%, indicating stable customer retention with minor churn.</a:t>
            </a:r>
          </a:p>
          <a:p>
            <a:pPr marL="28575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002060"/>
                </a:solidFill>
                <a:latin typeface="DM Sans" pitchFamily="34" charset="0"/>
              </a:rPr>
              <a:t>Insight: </a:t>
            </a:r>
            <a:r>
              <a:rPr lang="en-US" altLang="en-US" sz="2000" dirty="0">
                <a:solidFill>
                  <a:srgbClr val="002060"/>
                </a:solidFill>
                <a:latin typeface="DM Sans" pitchFamily="34" charset="0"/>
              </a:rPr>
              <a:t>COVID drove accelerated e-commerce activity, resulting in above-normal growth compared to ISGR (11.40%).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7893"/>
            <a:ext cx="90375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Overall Volume &amp; Customer Scorecard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00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FINDING: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Volume exploded due to e-commerce acceleration, but customer attrition remains a minor concern.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230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r>
              <a:rPr lang="en-US" sz="17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47.84%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volume growth indicates a significant capture of the pandemic-driven e-commerce surge.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411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slight loss of </a:t>
            </a:r>
            <a:r>
              <a:rPr lang="en-US" sz="17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2.36%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the total customer base suggests a small number of businesses may have shut down or paused operations completely, but retention for the core base was strong.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growth of the stock market">
            <a:extLst>
              <a:ext uri="{FF2B5EF4-FFF2-40B4-BE49-F238E27FC236}">
                <a16:creationId xmlns:a16="http://schemas.microsoft.com/office/drawing/2014/main" id="{31E8D78A-533D-8F15-9D84-5683514C7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0" y="882316"/>
            <a:ext cx="9760932" cy="604787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B14201-9901-51F7-BD15-25AC8E5F011E}"/>
              </a:ext>
            </a:extLst>
          </p:cNvPr>
          <p:cNvSpPr txBox="1"/>
          <p:nvPr/>
        </p:nvSpPr>
        <p:spPr>
          <a:xfrm>
            <a:off x="10214467" y="1733502"/>
            <a:ext cx="44159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 COVID observation</a:t>
            </a:r>
            <a:r>
              <a:rPr lang="en-US" dirty="0"/>
              <a:t>:  </a:t>
            </a:r>
            <a:r>
              <a:rPr lang="en-US" dirty="0" err="1"/>
              <a:t>Wk</a:t>
            </a:r>
            <a:r>
              <a:rPr lang="en-US" dirty="0"/>
              <a:t> 1-11</a:t>
            </a:r>
          </a:p>
          <a:p>
            <a:r>
              <a:rPr lang="en-US" b="1" dirty="0"/>
              <a:t>Post COVID observation</a:t>
            </a:r>
            <a:r>
              <a:rPr lang="en-US" dirty="0"/>
              <a:t>: </a:t>
            </a:r>
            <a:r>
              <a:rPr lang="en-US" dirty="0" err="1"/>
              <a:t>Wk</a:t>
            </a:r>
            <a:r>
              <a:rPr lang="en-US" dirty="0"/>
              <a:t> 12-53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Key Parcel Volume Insights</a:t>
            </a:r>
          </a:p>
          <a:p>
            <a:r>
              <a:rPr lang="en-US" b="1" dirty="0"/>
              <a:t>Pre-Shift:</a:t>
            </a:r>
            <a:r>
              <a:rPr lang="en-US" dirty="0"/>
              <a:t> Volumes stable at </a:t>
            </a:r>
            <a:r>
              <a:rPr lang="en-US" b="1" dirty="0"/>
              <a:t>≈900K</a:t>
            </a:r>
            <a:r>
              <a:rPr lang="en-US" dirty="0"/>
              <a:t> until Week 11 (2020).</a:t>
            </a:r>
          </a:p>
          <a:p>
            <a:endParaRPr lang="en-US" dirty="0"/>
          </a:p>
          <a:p>
            <a:r>
              <a:rPr lang="en-US" b="1" dirty="0"/>
              <a:t>The Break:</a:t>
            </a:r>
            <a:r>
              <a:rPr lang="en-US" dirty="0"/>
              <a:t> Volume diverged</a:t>
            </a:r>
            <a:r>
              <a:rPr lang="en-US" b="1" dirty="0"/>
              <a:t> </a:t>
            </a:r>
            <a:r>
              <a:rPr lang="en-US" dirty="0"/>
              <a:t>sharply starting </a:t>
            </a:r>
            <a:r>
              <a:rPr lang="en-US" b="1" dirty="0"/>
              <a:t>Week 12</a:t>
            </a:r>
            <a:r>
              <a:rPr lang="en-US" dirty="0"/>
              <a:t> (Post-Pandemic Declaration).</a:t>
            </a:r>
          </a:p>
          <a:p>
            <a:endParaRPr lang="en-US" dirty="0"/>
          </a:p>
          <a:p>
            <a:r>
              <a:rPr lang="en-US" b="1" dirty="0"/>
              <a:t>New Baseline:</a:t>
            </a:r>
            <a:r>
              <a:rPr lang="en-US" dirty="0"/>
              <a:t> Sustained 2020 weekly volume doubled the historical rate.</a:t>
            </a:r>
          </a:p>
          <a:p>
            <a:endParaRPr lang="en-US" dirty="0"/>
          </a:p>
          <a:p>
            <a:r>
              <a:rPr lang="en-US" b="1" dirty="0"/>
              <a:t>2020 Peak:</a:t>
            </a:r>
            <a:r>
              <a:rPr lang="en-US" dirty="0"/>
              <a:t> Record end-of-year peak reached </a:t>
            </a:r>
            <a:r>
              <a:rPr lang="en-US" b="1" dirty="0"/>
              <a:t>≈3.0M</a:t>
            </a:r>
            <a:r>
              <a:rPr lang="en-US" dirty="0"/>
              <a:t> parcels.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891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887"/>
            <a:ext cx="7166372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Inflection Point: When the World Changed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47030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Volume sharply increased after Week 11, confirming the pandemic as the direct causal driver.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71901"/>
            <a:ext cx="8477726" cy="430518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877866" y="6177082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086225" y="6177082"/>
            <a:ext cx="870228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2019 Volume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5108853" y="6177082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785D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17212" y="6177082"/>
            <a:ext cx="914400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2020 Volume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93790" y="678525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r>
              <a:rPr lang="en-US" sz="11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2020 Volume line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tracked closely to the </a:t>
            </a:r>
            <a:r>
              <a:rPr lang="en-US" sz="11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2019 baseline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until </a:t>
            </a:r>
            <a:r>
              <a:rPr lang="en-US" sz="11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Week 11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3790" y="718685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sustained, high-magnitude divergence began in Week 12 and continued through the rest of the year.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0AF803D5-5D74-09F5-992F-B6EB9ABD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2" y="113641"/>
            <a:ext cx="12701041" cy="5468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1734B-FD00-6109-0A23-8FF29059F1A5}"/>
              </a:ext>
            </a:extLst>
          </p:cNvPr>
          <p:cNvSpPr txBox="1"/>
          <p:nvPr/>
        </p:nvSpPr>
        <p:spPr>
          <a:xfrm>
            <a:off x="692585" y="5850784"/>
            <a:ext cx="131616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Timeline Summary: Drivers of the 2020 Shift</a:t>
            </a:r>
          </a:p>
          <a:p>
            <a:r>
              <a:rPr lang="en-US" b="1" dirty="0"/>
              <a:t>Week 11 (Pandemic Declared):</a:t>
            </a:r>
            <a:r>
              <a:rPr lang="en-US" dirty="0"/>
              <a:t> Triggered initial stockpiling and panic buying, accelerating the volume trend immediately.</a:t>
            </a:r>
          </a:p>
          <a:p>
            <a:r>
              <a:rPr lang="en-US" b="1" dirty="0"/>
              <a:t>Week 12 (WFH/Lockdowns):</a:t>
            </a:r>
            <a:r>
              <a:rPr lang="en-US" dirty="0"/>
              <a:t> A massive retail shock led to spending shifting to e-commerce, establishing a sustained high volume baseline.</a:t>
            </a:r>
          </a:p>
          <a:p>
            <a:r>
              <a:rPr lang="en-US" b="1" dirty="0"/>
              <a:t>Week 15 (C.E.R.B.):</a:t>
            </a:r>
            <a:r>
              <a:rPr lang="en-US" dirty="0"/>
              <a:t> Government liquidity support sustained the elevated spending, preventing a post-shock volume crash.</a:t>
            </a:r>
          </a:p>
          <a:p>
            <a:r>
              <a:rPr lang="en-US" b="1" dirty="0"/>
              <a:t>Conclusion:</a:t>
            </a:r>
            <a:r>
              <a:rPr lang="en-US" dirty="0"/>
              <a:t> A cascade of external shocks permanently accelerated the shift to e-commerce, creating a new, higher operational floor.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6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6254353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External Drivers &amp; Timeline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3790" y="164627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NARRATIVE: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rapid sequence of events created the operational necessity for our growth.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299960" y="2233493"/>
            <a:ext cx="30480" cy="5319474"/>
          </a:xfrm>
          <a:prstGeom prst="roundRect">
            <a:avLst>
              <a:gd name="adj" fmla="val 296930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456878" y="2460665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072789" y="2233493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153632" y="2273915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3544253" y="230755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Week 11 (Mar 11):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93790" y="2773323"/>
            <a:ext cx="54440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WHO declares COVID-19 a pandemic. </a:t>
            </a:r>
            <a:r>
              <a:rPr lang="en-US" sz="165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 shift in consumer fear/buying.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527131" y="3753445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072789" y="3526274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53632" y="3566696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8392597" y="360033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Week 12 (Mar 16):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8392597" y="4066103"/>
            <a:ext cx="54440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WFH Mandates &amp; School Closures begin. </a:t>
            </a: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driver of e-commerce adoption.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6456878" y="4867751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072789" y="4640580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53632" y="468100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6"/>
          <p:cNvSpPr/>
          <p:nvPr/>
        </p:nvSpPr>
        <p:spPr>
          <a:xfrm>
            <a:off x="3544253" y="471463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Week 13 (Mar 23):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93790" y="5180409"/>
            <a:ext cx="54440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Emergency Declarations and new Post-COVID Delivery Standards implemented.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527131" y="5982176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072789" y="5755005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153632" y="5795427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1"/>
          <p:cNvSpPr/>
          <p:nvPr/>
        </p:nvSpPr>
        <p:spPr>
          <a:xfrm>
            <a:off x="8392597" y="582906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Week 15 (Apr 6):</a:t>
            </a:r>
            <a:endParaRPr lang="en-US" sz="2100" dirty="0"/>
          </a:p>
        </p:txBody>
      </p:sp>
      <p:sp>
        <p:nvSpPr>
          <p:cNvPr id="24" name="Text 22"/>
          <p:cNvSpPr/>
          <p:nvPr/>
        </p:nvSpPr>
        <p:spPr>
          <a:xfrm>
            <a:off x="8392597" y="6294834"/>
            <a:ext cx="54440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Government Income Support (e.g., CERB) programs launched. Sustains online spending.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1562</Words>
  <Application>Microsoft Office PowerPoint</Application>
  <PresentationFormat>Custom</PresentationFormat>
  <Paragraphs>157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Libre Baskerville</vt:lpstr>
      <vt:lpstr>DM Sans</vt:lpstr>
      <vt:lpstr>Calibri</vt:lpstr>
      <vt:lpstr>Arial</vt:lpstr>
      <vt:lpstr>Office Theme</vt:lpstr>
      <vt:lpstr>5_Office Theme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Akokadike, Gracious</cp:lastModifiedBy>
  <cp:revision>4</cp:revision>
  <dcterms:created xsi:type="dcterms:W3CDTF">2025-12-09T02:17:07Z</dcterms:created>
  <dcterms:modified xsi:type="dcterms:W3CDTF">2025-12-09T18:55:34Z</dcterms:modified>
</cp:coreProperties>
</file>